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551" r:id="rId1"/>
    <p:sldMasterId id="2147484608" r:id="rId2"/>
    <p:sldMasterId id="2147484612" r:id="rId3"/>
    <p:sldMasterId id="2147484637" r:id="rId4"/>
  </p:sldMasterIdLst>
  <p:notesMasterIdLst>
    <p:notesMasterId r:id="rId25"/>
  </p:notesMasterIdLst>
  <p:handoutMasterIdLst>
    <p:handoutMasterId r:id="rId26"/>
  </p:handoutMasterIdLst>
  <p:sldIdLst>
    <p:sldId id="1788" r:id="rId5"/>
    <p:sldId id="1702" r:id="rId6"/>
    <p:sldId id="1775" r:id="rId7"/>
    <p:sldId id="1776" r:id="rId8"/>
    <p:sldId id="1779" r:id="rId9"/>
    <p:sldId id="1781" r:id="rId10"/>
    <p:sldId id="1785" r:id="rId11"/>
    <p:sldId id="1778" r:id="rId12"/>
    <p:sldId id="1777" r:id="rId13"/>
    <p:sldId id="1684" r:id="rId14"/>
    <p:sldId id="1745" r:id="rId15"/>
    <p:sldId id="1782" r:id="rId16"/>
    <p:sldId id="1783" r:id="rId17"/>
    <p:sldId id="1749" r:id="rId18"/>
    <p:sldId id="1750" r:id="rId19"/>
    <p:sldId id="1789" r:id="rId20"/>
    <p:sldId id="1790" r:id="rId21"/>
    <p:sldId id="1784" r:id="rId22"/>
    <p:sldId id="1628" r:id="rId23"/>
    <p:sldId id="260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Main slides" id="{6290A1E8-AFB8-3548-8B68-764E854A696A}">
          <p14:sldIdLst/>
        </p14:section>
        <p14:section name="Sekcja bez tytułu" id="{494D445F-4AC6-469B-ADB2-4C35D2E35F53}">
          <p14:sldIdLst>
            <p14:sldId id="1788"/>
            <p14:sldId id="1702"/>
            <p14:sldId id="1775"/>
            <p14:sldId id="1776"/>
            <p14:sldId id="1779"/>
            <p14:sldId id="1781"/>
            <p14:sldId id="1785"/>
            <p14:sldId id="1778"/>
            <p14:sldId id="1777"/>
            <p14:sldId id="1684"/>
            <p14:sldId id="1745"/>
            <p14:sldId id="1782"/>
            <p14:sldId id="1783"/>
            <p14:sldId id="1749"/>
            <p14:sldId id="1750"/>
            <p14:sldId id="1789"/>
            <p14:sldId id="1790"/>
            <p14:sldId id="1784"/>
            <p14:sldId id="1628"/>
            <p14:sldId id="260"/>
          </p14:sldIdLst>
        </p14:section>
        <p14:section name="Azure Closing Section" id="{82884CC8-64E1-4CFE-9ADB-320B37E0B1C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h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0AA"/>
    <a:srgbClr val="59B4D9"/>
    <a:srgbClr val="EBEBEB"/>
    <a:srgbClr val="FFFFFF"/>
    <a:srgbClr val="FFF100"/>
    <a:srgbClr val="75757A"/>
    <a:srgbClr val="3C3C41"/>
    <a:srgbClr val="30E5D0"/>
    <a:srgbClr val="008272"/>
    <a:srgbClr val="0777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50" autoAdjust="0"/>
    <p:restoredTop sz="76923" autoAdjust="0"/>
  </p:normalViewPr>
  <p:slideViewPr>
    <p:cSldViewPr snapToGrid="0">
      <p:cViewPr varScale="1">
        <p:scale>
          <a:sx n="50" d="100"/>
          <a:sy n="50" d="100"/>
        </p:scale>
        <p:origin x="897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11/8/2020 8:21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11/8/2020 8:16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846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key difference between Private Link and Service Endpoints is that with Private Link you are injecting the multi-tenant PaaS resource into your virtual network. With Service Endpoints, traffic still left you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vNet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hit the public endpoint of the PaaS resource, with Private Link the PaaS resource sits within your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vNet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gets a private IP on your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vNet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When you send traffic to the PaaS resource, it does not leave the virtual network.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4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6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10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706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9.jp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1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3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>
            <a:extLst>
              <a:ext uri="{FF2B5EF4-FFF2-40B4-BE49-F238E27FC236}">
                <a16:creationId xmlns:a16="http://schemas.microsoft.com/office/drawing/2014/main" id="{DA4DF00F-A16C-BD4A-880E-42C61A5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844" y="2229294"/>
            <a:ext cx="7091868" cy="918031"/>
          </a:xfrm>
        </p:spPr>
        <p:txBody>
          <a:bodyPr anchor="t">
            <a:normAutofit/>
          </a:bodyPr>
          <a:lstStyle>
            <a:lvl1pPr>
              <a:lnSpc>
                <a:spcPts val="4896"/>
              </a:lnSpc>
              <a:defRPr sz="408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773844" y="4893955"/>
            <a:ext cx="1686466" cy="955271"/>
          </a:xfrm>
        </p:spPr>
        <p:txBody>
          <a:bodyPr anchor="t">
            <a:noAutofit/>
          </a:bodyPr>
          <a:lstStyle>
            <a:lvl1pPr marL="0" indent="0" algn="l">
              <a:lnSpc>
                <a:spcPts val="1836"/>
              </a:lnSpc>
              <a:buNone/>
              <a:defRPr sz="102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683613" y="4893955"/>
            <a:ext cx="5182099" cy="955271"/>
          </a:xfrm>
        </p:spPr>
        <p:txBody>
          <a:bodyPr anchor="t">
            <a:noAutofit/>
          </a:bodyPr>
          <a:lstStyle>
            <a:lvl1pPr marL="0" indent="0" algn="l">
              <a:lnSpc>
                <a:spcPts val="1836"/>
              </a:lnSpc>
              <a:buNone/>
              <a:defRPr sz="102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776583E4-9620-9D4A-94B6-F68D83754E0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73844" y="3161812"/>
            <a:ext cx="7091868" cy="1859993"/>
          </a:xfrm>
        </p:spPr>
        <p:txBody>
          <a:bodyPr anchor="t">
            <a:noAutofit/>
          </a:bodyPr>
          <a:lstStyle>
            <a:lvl1pPr marL="0" indent="0">
              <a:buNone/>
              <a:defRPr sz="1836" b="0" i="0">
                <a:solidFill>
                  <a:schemeClr val="bg1"/>
                </a:solidFill>
                <a:latin typeface="Montserrat 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/>
        </p:nvSpPr>
        <p:spPr>
          <a:xfrm>
            <a:off x="4380296" y="1073694"/>
            <a:ext cx="7604386" cy="880565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 b="1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/>
        </p:nvSpPr>
        <p:spPr>
          <a:xfrm>
            <a:off x="4380296" y="1073694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/>
        </p:nvSpPr>
        <p:spPr>
          <a:xfrm>
            <a:off x="3867777" y="1661226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/>
        </p:nvSpPr>
        <p:spPr>
          <a:xfrm>
            <a:off x="3465247" y="1366798"/>
            <a:ext cx="7604386" cy="91803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/>
        </p:nvSpPr>
        <p:spPr>
          <a:xfrm>
            <a:off x="4773844" y="1954991"/>
            <a:ext cx="7604386" cy="880792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sz="4080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3845" y="1737588"/>
            <a:ext cx="7091867" cy="567352"/>
          </a:xfrm>
        </p:spPr>
        <p:txBody>
          <a:bodyPr anchor="t">
            <a:noAutofit/>
          </a:bodyPr>
          <a:lstStyle>
            <a:lvl1pPr marL="0" indent="0">
              <a:buNone/>
              <a:defRPr sz="2040" b="0" i="0">
                <a:solidFill>
                  <a:schemeClr val="accent2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DCA59BF-F54A-4B93-A027-B50302A2A4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1510" y="530352"/>
            <a:ext cx="360861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04345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6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436475" cy="6994525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5397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456459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0838" y="0"/>
            <a:ext cx="8275637" cy="6994525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7254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73537" y="454163"/>
            <a:ext cx="7826423" cy="6086337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848" y="960438"/>
            <a:ext cx="3300460" cy="2138940"/>
          </a:xfrm>
          <a:noFill/>
        </p:spPr>
        <p:txBody>
          <a:bodyPr lIns="0" tIns="0" rIns="0" bIns="182880" anchor="b" anchorCtr="0"/>
          <a:lstStyle>
            <a:lvl1pPr>
              <a:defRPr sz="32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3099378"/>
            <a:ext cx="3272338" cy="34487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930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31838514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3245312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08C7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4978511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9768323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253477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3800113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18623078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4013" y="450062"/>
            <a:ext cx="7848600" cy="6094399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9"/>
            <a:ext cx="4983162" cy="332581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716452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871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0618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353711638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rgbClr val="008C7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95288945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57857513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27598532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451934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44597993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303350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441"/>
            <a:ext cx="2311755" cy="58052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5467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47" y="262290"/>
            <a:ext cx="2311755" cy="580522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12812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7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54809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7343297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6773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vel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92447797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4795122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9388063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479411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794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9916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890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472404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5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0467811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03364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57749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8988714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15910929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531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9763017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0687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8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26.png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image" Target="../media/image40.em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52" r:id="rId2"/>
    <p:sldLayoutId id="2147484553" r:id="rId3"/>
    <p:sldLayoutId id="2147484581" r:id="rId4"/>
    <p:sldLayoutId id="2147484583" r:id="rId5"/>
    <p:sldLayoutId id="2147484585" r:id="rId6"/>
    <p:sldLayoutId id="2147484586" r:id="rId7"/>
    <p:sldLayoutId id="2147484588" r:id="rId8"/>
    <p:sldLayoutId id="2147484589" r:id="rId9"/>
    <p:sldLayoutId id="2147484556" r:id="rId10"/>
    <p:sldLayoutId id="2147484557" r:id="rId11"/>
    <p:sldLayoutId id="2147484610" r:id="rId12"/>
    <p:sldLayoutId id="2147484558" r:id="rId13"/>
    <p:sldLayoutId id="2147484559" r:id="rId14"/>
    <p:sldLayoutId id="2147484560" r:id="rId15"/>
    <p:sldLayoutId id="2147484561" r:id="rId16"/>
    <p:sldLayoutId id="2147484562" r:id="rId17"/>
    <p:sldLayoutId id="2147484580" r:id="rId18"/>
    <p:sldLayoutId id="2147484563" r:id="rId19"/>
    <p:sldLayoutId id="2147484564" r:id="rId20"/>
    <p:sldLayoutId id="2147484566" r:id="rId21"/>
    <p:sldLayoutId id="2147484567" r:id="rId22"/>
    <p:sldLayoutId id="2147484568" r:id="rId23"/>
    <p:sldLayoutId id="2147484577" r:id="rId24"/>
    <p:sldLayoutId id="2147484570" r:id="rId25"/>
    <p:sldLayoutId id="2147484571" r:id="rId26"/>
    <p:sldLayoutId id="2147484572" r:id="rId27"/>
    <p:sldLayoutId id="2147484664" r:id="rId28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539569" y="0"/>
            <a:ext cx="682920" cy="69945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58848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44" r:id="rId7"/>
    <p:sldLayoutId id="2147484645" r:id="rId8"/>
    <p:sldLayoutId id="2147484646" r:id="rId9"/>
    <p:sldLayoutId id="2147484647" r:id="rId10"/>
    <p:sldLayoutId id="2147484648" r:id="rId11"/>
    <p:sldLayoutId id="2147484649" r:id="rId12"/>
    <p:sldLayoutId id="2147484650" r:id="rId13"/>
    <p:sldLayoutId id="2147484651" r:id="rId14"/>
    <p:sldLayoutId id="2147484652" r:id="rId15"/>
    <p:sldLayoutId id="2147484653" r:id="rId16"/>
    <p:sldLayoutId id="2147484654" r:id="rId17"/>
    <p:sldLayoutId id="2147484655" r:id="rId18"/>
    <p:sldLayoutId id="2147484656" r:id="rId19"/>
    <p:sldLayoutId id="2147484657" r:id="rId20"/>
    <p:sldLayoutId id="2147484658" r:id="rId21"/>
    <p:sldLayoutId id="2147484659" r:id="rId22"/>
    <p:sldLayoutId id="2147484660" r:id="rId23"/>
    <p:sldLayoutId id="2147484661" r:id="rId24"/>
    <p:sldLayoutId id="2147484662" r:id="rId25"/>
    <p:sldLayoutId id="2147484663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F48DF-C78C-45AC-838F-E5D49C20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5" y="2563808"/>
            <a:ext cx="11792823" cy="1828800"/>
          </a:xfrm>
        </p:spPr>
        <p:txBody>
          <a:bodyPr/>
          <a:lstStyle/>
          <a:p>
            <a:r>
              <a:rPr lang="en-US"/>
              <a:t>Implement </a:t>
            </a:r>
            <a:r>
              <a:rPr lang="en-US" dirty="0"/>
              <a:t>Virtual 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16814-71FE-4B3F-9047-77C8673316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492443"/>
          </a:xfrm>
        </p:spPr>
        <p:txBody>
          <a:bodyPr/>
          <a:lstStyle/>
          <a:p>
            <a:r>
              <a:rPr lang="en-US" sz="2000" dirty="0"/>
              <a:t>Virtual networks and virtual network peering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15CCC25-8B9D-421B-A31C-9526737E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530352"/>
            <a:ext cx="360861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 Peering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6ACE8F-0CA2-4702-BFA3-AF2F451DD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783" y="4728723"/>
            <a:ext cx="1630683" cy="16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05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(1 of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B6FF8-2DC2-4584-BCE5-9927C764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87" y="2048326"/>
            <a:ext cx="7620000" cy="3467100"/>
          </a:xfrm>
          <a:prstGeom prst="rect">
            <a:avLst/>
          </a:prstGeom>
        </p:spPr>
      </p:pic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99BB71-66EF-41B1-A90C-0E42D292F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9140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Connect Services with Virtual Network Peering (2 of 2)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3A71F8A-AFC7-4ECA-95F8-CBEC781FBF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3861" y="1418276"/>
            <a:ext cx="9572625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Types of peering connections: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Global virtual network peering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Reciprocal connections are required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Cross-subscription peerings are supported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D905D1-551F-4721-B11A-AAC20839C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575" y="5728625"/>
            <a:ext cx="854840" cy="8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6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Transitivity and Gateway Transit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3847207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Virtual network peering is nontransitive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Facilitates cross-premises connectivity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Allow gateway transit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in the hub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Enable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Use remote gateways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option on spoke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Peering considerations: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IP address spaces can’t overlap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Peering is the recommended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7DC0-5840-4552-BD80-3D7442968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33" y="3869017"/>
            <a:ext cx="4972143" cy="27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7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</a:t>
            </a:r>
            <a:r>
              <a:rPr lang="en-US" b="1" dirty="0" err="1"/>
              <a:t>VNet</a:t>
            </a:r>
            <a:r>
              <a:rPr lang="en-US" b="1" dirty="0"/>
              <a:t> Peering</a:t>
            </a:r>
          </a:p>
        </p:txBody>
      </p:sp>
      <p:pic>
        <p:nvPicPr>
          <p:cNvPr id="3" name="Picture 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F2BC2AE3-AC77-4DE3-92C6-AD560C593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428" y="5067162"/>
            <a:ext cx="1659516" cy="16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488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54" y="632779"/>
            <a:ext cx="11533187" cy="411162"/>
          </a:xfrm>
        </p:spPr>
        <p:txBody>
          <a:bodyPr/>
          <a:lstStyle/>
          <a:p>
            <a:r>
              <a:rPr lang="en-US" sz="3200" b="1" dirty="0"/>
              <a:t>Configure </a:t>
            </a:r>
            <a:r>
              <a:rPr lang="en-US" sz="3200" b="1" dirty="0" err="1"/>
              <a:t>VNet</a:t>
            </a:r>
            <a:r>
              <a:rPr lang="en-US" sz="3200" b="1" dirty="0"/>
              <a:t> Peering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943F304-12C6-4B1D-941B-46413D1BA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01463"/>
            <a:ext cx="9572625" cy="446276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Configure VNet peering: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two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Peer the virtual networks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Create virtual machines on each network</a:t>
            </a:r>
          </a:p>
          <a:p>
            <a:pPr marL="6858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+mj-lt"/>
              </a:rPr>
              <a:t>Test communication between the machines </a:t>
            </a:r>
          </a:p>
          <a:p>
            <a:pPr lvl="1">
              <a:spcAft>
                <a:spcPts val="1200"/>
              </a:spcAft>
            </a:pPr>
            <a:endParaRPr lang="en-US" dirty="0">
              <a:latin typeface="+mj-l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dirty="0">
                <a:latin typeface="+mj-lt"/>
              </a:rPr>
              <a:t>Use the </a:t>
            </a:r>
            <a:r>
              <a:rPr lang="en-US" b="1" dirty="0">
                <a:latin typeface="+mj-lt"/>
              </a:rPr>
              <a:t>Add peering</a:t>
            </a:r>
            <a:r>
              <a:rPr lang="en-US" dirty="0">
                <a:latin typeface="+mj-lt"/>
              </a:rPr>
              <a:t> blade to configure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forwarded traffic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Allow gateway transit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 remote gateways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A52A1-58D5-47C2-B5B1-7394B8D8C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03" y="1401463"/>
            <a:ext cx="4572638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68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Service Chaining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4576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Hub and spoke architecture </a:t>
            </a:r>
          </a:p>
        </p:txBody>
      </p:sp>
      <p:pic>
        <p:nvPicPr>
          <p:cNvPr id="2" name="Picture 1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31EC910-C258-45EB-A23E-AF1965BA9F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C07C8-899F-4430-9AA2-313A129F0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00" y="2141578"/>
            <a:ext cx="8323149" cy="3695139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2D3377D-5AD6-4107-9FEB-134DBBE2C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97" y="245838"/>
            <a:ext cx="4677428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785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Service Chaining (1 of 2)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4576"/>
            <a:ext cx="9572625" cy="3077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Hub and spoke architecture </a:t>
            </a:r>
          </a:p>
        </p:txBody>
      </p:sp>
      <p:pic>
        <p:nvPicPr>
          <p:cNvPr id="2" name="Picture 1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31EC910-C258-45EB-A23E-AF1965BA9F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2D3377D-5AD6-4107-9FEB-134DBBE2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97" y="84308"/>
            <a:ext cx="4677428" cy="1895740"/>
          </a:xfrm>
          <a:prstGeom prst="rect">
            <a:avLst/>
          </a:prstGeom>
        </p:spPr>
      </p:pic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99ADAC0A-0E4E-41D3-8F4E-36410ADE9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" y="1980048"/>
            <a:ext cx="12436475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1693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5CA6F-FD6E-4C6E-AFEA-DDC87E71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Service Chaining (2 of 2)</a:t>
            </a:r>
            <a:endParaRPr lang="en-US" dirty="0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796248F5-1050-40B5-82E7-FC4C14600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030" y="1383296"/>
            <a:ext cx="9572625" cy="226215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User defined routes and service chaining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+mj-lt"/>
              </a:rPr>
              <a:t>Checking connectivity status: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Updating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Connected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8DC7C-AFA6-4F44-BC69-1E3F3D14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5" y="4125922"/>
            <a:ext cx="9525000" cy="1581150"/>
          </a:xfrm>
          <a:prstGeom prst="rect">
            <a:avLst/>
          </a:prstGeom>
        </p:spPr>
      </p:pic>
      <p:pic>
        <p:nvPicPr>
          <p:cNvPr id="8" name="Picture 7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C012CC84-3ECB-4744-99D9-E236897F2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274" y="5924961"/>
            <a:ext cx="889051" cy="8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87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8EEFF-7D0E-7541-BEA8-01DC84FF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54" y="2219524"/>
            <a:ext cx="5537797" cy="1828800"/>
          </a:xfrm>
        </p:spPr>
        <p:txBody>
          <a:bodyPr/>
          <a:lstStyle/>
          <a:p>
            <a:r>
              <a:rPr lang="en-US" dirty="0"/>
              <a:t>Demonstration: </a:t>
            </a:r>
            <a:r>
              <a:rPr lang="en-US" dirty="0" err="1"/>
              <a:t>VNet</a:t>
            </a:r>
            <a:r>
              <a:rPr lang="en-US" dirty="0"/>
              <a:t> Peering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B9803-7607-B647-9C54-0A9DF76C53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5838" y="4411662"/>
            <a:ext cx="5521944" cy="1646605"/>
          </a:xfrm>
        </p:spPr>
        <p:txBody>
          <a:bodyPr/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VNet peering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Configure a VPN gateway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Allow gateway transit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/>
              <a:t>Confirm VNet peering</a:t>
            </a:r>
          </a:p>
        </p:txBody>
      </p:sp>
    </p:spTree>
    <p:extLst>
      <p:ext uri="{BB962C8B-B14F-4D97-AF65-F5344CB8AC3E}">
        <p14:creationId xmlns:p14="http://schemas.microsoft.com/office/powerpoint/2010/main" val="317933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Learning Objectives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767" y="1661586"/>
            <a:ext cx="9572625" cy="267765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+mj-lt"/>
              </a:rPr>
              <a:t>You will learn the following concepts: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+mj-lt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Virtual network Peering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>
                <a:latin typeface="+mj-lt"/>
              </a:rPr>
              <a:t>Implement </a:t>
            </a:r>
            <a:r>
              <a:rPr lang="en-US" sz="2400" b="1" dirty="0" err="1">
                <a:latin typeface="+mj-lt"/>
              </a:rPr>
              <a:t>VNet</a:t>
            </a:r>
            <a:r>
              <a:rPr lang="en-US" sz="2400" b="1" dirty="0">
                <a:latin typeface="+mj-lt"/>
              </a:rPr>
              <a:t> Peering</a:t>
            </a:r>
          </a:p>
          <a:p>
            <a:pPr lvl="1"/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474483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60D466-B5D7-9D4C-AB37-FAE3397D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05" y="2847752"/>
            <a:ext cx="7090862" cy="918031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Thanks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5964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Virtual Networking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72618F-9F0E-4C06-8D50-CE742142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24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(1 of 3)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403583"/>
            <a:ext cx="9572625" cy="455509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concepts: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Subnets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Subscription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Best practices: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Ensure non-overlapping address spaces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Don’t cover the entire VNet address space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Configure a few larger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(rather than many small ones)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Secure </a:t>
            </a:r>
            <a:r>
              <a:rPr lang="en-US" sz="2400" dirty="0" err="1">
                <a:latin typeface="+mj-lt"/>
              </a:rPr>
              <a:t>VNets</a:t>
            </a:r>
            <a:r>
              <a:rPr lang="en-US" sz="2400" dirty="0">
                <a:latin typeface="+mj-lt"/>
              </a:rPr>
              <a:t> by assigning NSGs to subnets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6495B8-1A99-4BCE-B0AB-65D13CB5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B3BCAF9B-36D0-4CC8-A911-9C9CF5E0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331" y="1753944"/>
            <a:ext cx="552527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21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(2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8" y="1265882"/>
            <a:ext cx="9572625" cy="486287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the Internet: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Outbound traffic is allowed by default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Inbound traffic can be provided via: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IP address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public load balancer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between Azure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a virtual network service endpoint and/or private endpoint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Through VNet Peering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latin typeface="+mj-lt"/>
              </a:rPr>
              <a:t>Communicate with on-premises resources: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Point-to-site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Site-to-site VPN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Azure ExpressRoute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02E07B-0A52-4CB1-8E3F-AFEC3694B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99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Azure Virtual Networking (3 of 3)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527" y="1228557"/>
            <a:ext cx="9572625" cy="449353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Filter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Security groups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Network virtual appliances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Route network traffic: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Route tables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BGP routes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latin typeface="+mj-lt"/>
              </a:rPr>
              <a:t>Virtual network integration for Azure services</a:t>
            </a:r>
            <a:r>
              <a:rPr lang="en-US" sz="2400" dirty="0">
                <a:latin typeface="+mj-lt"/>
              </a:rPr>
              <a:t>: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Deploy dedicated instances of the service into a VNet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Private Link</a:t>
            </a:r>
          </a:p>
          <a:p>
            <a:pPr marL="5715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Use service endpoints</a:t>
            </a:r>
          </a:p>
          <a:p>
            <a:pPr lvl="2"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E19009-F111-4BB7-BF87-3B33A8B43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201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 Comparison of Virtual Network Peering and VPN Gateways (1 of 2)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390A0D5-F203-4D3A-B274-4BC0EBBDF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251" y="1758745"/>
            <a:ext cx="9572625" cy="24006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 and VPN gateways support connecting: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regions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Active Directory tenants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in different Azure subscriptions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Virtual networks that use a mix of Azure deployment models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C43240-853D-4136-A844-046C5649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856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Comparison of Virtual Network Peering and VPN Gateways (2 of 2)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8CA77C7-8242-4181-9A1C-F268CE16381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243927980"/>
              </p:ext>
            </p:extLst>
          </p:nvPr>
        </p:nvGraphicFramePr>
        <p:xfrm>
          <a:off x="559574" y="1559190"/>
          <a:ext cx="1134431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607">
                  <a:extLst>
                    <a:ext uri="{9D8B030D-6E8A-4147-A177-3AD203B41FA5}">
                      <a16:colId xmlns:a16="http://schemas.microsoft.com/office/drawing/2014/main" val="2928693034"/>
                    </a:ext>
                  </a:extLst>
                </a:gridCol>
                <a:gridCol w="4183042">
                  <a:extLst>
                    <a:ext uri="{9D8B030D-6E8A-4147-A177-3AD203B41FA5}">
                      <a16:colId xmlns:a16="http://schemas.microsoft.com/office/drawing/2014/main" val="1774763468"/>
                    </a:ext>
                  </a:extLst>
                </a:gridCol>
                <a:gridCol w="5134665">
                  <a:extLst>
                    <a:ext uri="{9D8B030D-6E8A-4147-A177-3AD203B41FA5}">
                      <a16:colId xmlns:a16="http://schemas.microsoft.com/office/drawing/2014/main" val="3700132711"/>
                    </a:ext>
                  </a:extLst>
                </a:gridCol>
              </a:tblGrid>
              <a:tr h="20191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Item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Virtual network peering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+mj-lt"/>
                        </a:rPr>
                        <a:t>VPN Gateway</a:t>
                      </a:r>
                    </a:p>
                  </a:txBody>
                  <a:tcPr>
                    <a:solidFill>
                      <a:srgbClr val="1A70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223420"/>
                  </a:ext>
                </a:extLst>
              </a:tr>
              <a:tr h="62943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Limits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Up to 500 per VNet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One per VNet (per gateway limits are SKU-dependent)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14571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Pricing model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Ingress/Egress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Hourly + Egress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876863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Not included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IPsec/IKE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47300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Bandwidth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SKU-dependent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181145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Public endpoints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6799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Transitivity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Yes (routing dependent)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530817"/>
                  </a:ext>
                </a:extLst>
              </a:tr>
              <a:tr h="3646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Initial setup 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~30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01382"/>
                  </a:ext>
                </a:extLst>
              </a:tr>
              <a:tr h="89919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Typical scenarios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Data replication, database failover, and other scenarios needing frequent backups of large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Encryption-specific scenarios that are not latency sensitive and do not need high throughout.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7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7243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sz="3200" b="1" dirty="0"/>
              <a:t>Choose Between Virtual Network Peering and VPN Gateways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9A30B0-D670-4637-B0BA-9BC6DABF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195" y="1379946"/>
            <a:ext cx="9572625" cy="5293757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Virtual Network peering: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Direct (no interconnecting devices)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Low-latency, high-bandwidth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Regional or global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VPN gateways: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Serve as interconnecting devices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Introduce extra latency and limit bandwidth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latin typeface="+mj-lt"/>
              </a:rPr>
              <a:t>Gateway transit: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Allows sharing a VPN or ExpressRoute gateway across a peering</a:t>
            </a:r>
          </a:p>
          <a:p>
            <a:pPr marL="5715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Minimizes complexity and centralizes management</a:t>
            </a:r>
          </a:p>
          <a:p>
            <a:pPr lvl="2"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F8806-112A-4857-B103-1ED41A33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5846" y="5466234"/>
            <a:ext cx="1096069" cy="10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552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BA37C2E8-86DA-4C7F-89BF-BC08C304625E}"/>
    </a:ext>
  </a:extLst>
</a:theme>
</file>

<file path=ppt/theme/theme3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4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723</Words>
  <Application>Microsoft Office PowerPoint</Application>
  <PresentationFormat>Custom</PresentationFormat>
  <Paragraphs>155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Consolas</vt:lpstr>
      <vt:lpstr>Montserrat ExtraLight</vt:lpstr>
      <vt:lpstr>Montserrat Light</vt:lpstr>
      <vt:lpstr>Montserrat Medium</vt:lpstr>
      <vt:lpstr>Segoe UI</vt:lpstr>
      <vt:lpstr>Segoe UI Light</vt:lpstr>
      <vt:lpstr>Wingdings</vt:lpstr>
      <vt:lpstr>Azure 1</vt:lpstr>
      <vt:lpstr>Azure 2</vt:lpstr>
      <vt:lpstr>Dynamics 365</vt:lpstr>
      <vt:lpstr>Office 365 PPT Template - 2017</vt:lpstr>
      <vt:lpstr>Implement Virtual Networking</vt:lpstr>
      <vt:lpstr>Learning Objectives </vt:lpstr>
      <vt:lpstr> Virtual Networking</vt:lpstr>
      <vt:lpstr>Azure Virtual Networking (1 of 3) </vt:lpstr>
      <vt:lpstr>Azure Virtual Networking (2 of 3)</vt:lpstr>
      <vt:lpstr>Azure Virtual Networking (3 of 3)</vt:lpstr>
      <vt:lpstr> Comparison of Virtual Network Peering and VPN Gateways (1 of 2)</vt:lpstr>
      <vt:lpstr>Comparison of Virtual Network Peering and VPN Gateways (2 of 2)</vt:lpstr>
      <vt:lpstr>Choose Between Virtual Network Peering and VPN Gateways</vt:lpstr>
      <vt:lpstr> Virtual Network Peering</vt:lpstr>
      <vt:lpstr>Connect Services with Virtual Network Peering (1 of 2)</vt:lpstr>
      <vt:lpstr>Connect Services with Virtual Network Peering (2 of 2)</vt:lpstr>
      <vt:lpstr>Transitivity and Gateway Transit</vt:lpstr>
      <vt:lpstr>Implement VNet Peering</vt:lpstr>
      <vt:lpstr>Configure VNet Peering</vt:lpstr>
      <vt:lpstr>Service Chaining (1 of 2)</vt:lpstr>
      <vt:lpstr>Service Chaining (1 of 2)</vt:lpstr>
      <vt:lpstr>Service Chaining (2 of 2)</vt:lpstr>
      <vt:lpstr>Demonstration: VNet Peering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2020-07-14T21:45:36Z</dcterms:created>
  <dcterms:modified xsi:type="dcterms:W3CDTF">2020-11-08T19:31:59Z</dcterms:modified>
</cp:coreProperties>
</file>